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Ubuntu"/>
      <p:regular r:id="rId15"/>
      <p:bold r:id="rId16"/>
      <p:italic r:id="rId17"/>
      <p:boldItalic r:id="rId18"/>
    </p:embeddedFont>
    <p:embeddedFont>
      <p:font typeface="Raleway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Playfair Display"/>
      <p:regular r:id="rId27"/>
      <p:bold r:id="rId28"/>
      <p:italic r:id="rId29"/>
      <p:boldItalic r:id="rId30"/>
    </p:embeddedFont>
    <p:embeddedFont>
      <p:font typeface="Amatic SC"/>
      <p:regular r:id="rId31"/>
      <p:bold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maticSC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AmaticSC-bold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font" Target="fonts/Ubuntu-regular.fntdata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font" Target="fonts/Ubuntu-italic.fntdata"/><Relationship Id="rId16" Type="http://schemas.openxmlformats.org/officeDocument/2006/relationships/font" Target="fonts/Ubuntu-bold.fntdata"/><Relationship Id="rId19" Type="http://schemas.openxmlformats.org/officeDocument/2006/relationships/font" Target="fonts/Raleway-regular.fntdata"/><Relationship Id="rId18" Type="http://schemas.openxmlformats.org/officeDocument/2006/relationships/font" Target="fonts/Ubuntu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 we really got Swani Primary connected quite closely to Adam, so do you want to bring this up?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“Support Girls Initiative” is where we support 10 girls in their secondary education.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Someone put down the correct Project Imagine Email? For some reason I have two.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add additional scripts to individually talk about our </a:t>
            </a:r>
            <a:r>
              <a:rPr lang="en"/>
              <a:t>experience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7" name="Shape 15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Shape 15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5.png"/><Relationship Id="rId13" Type="http://schemas.openxmlformats.org/officeDocument/2006/relationships/image" Target="../media/image15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nstagram.com/project.imagine/?hl=e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293100" y="21213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Project Imagine</a:t>
            </a:r>
            <a:endParaRPr/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414600" y="3255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Amatic SC"/>
                <a:ea typeface="Amatic SC"/>
                <a:cs typeface="Amatic SC"/>
                <a:sym typeface="Amatic SC"/>
              </a:rPr>
              <a:t>200 girls and counting...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2238" l="1969" r="2882" t="2495"/>
          <a:stretch/>
        </p:blipFill>
        <p:spPr>
          <a:xfrm>
            <a:off x="5900200" y="593075"/>
            <a:ext cx="2658600" cy="2662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4294967295" type="title"/>
          </p:nvPr>
        </p:nvSpPr>
        <p:spPr>
          <a:xfrm>
            <a:off x="4271050" y="1921025"/>
            <a:ext cx="49524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Who </a:t>
            </a:r>
            <a:r>
              <a:rPr lang="en" sz="6000">
                <a:solidFill>
                  <a:srgbClr val="01AFD1"/>
                </a:solidFill>
              </a:rPr>
              <a:t>Are</a:t>
            </a:r>
            <a:r>
              <a:rPr lang="en" sz="6000"/>
              <a:t> We?</a:t>
            </a:r>
            <a:endParaRPr sz="6000"/>
          </a:p>
        </p:txBody>
      </p:sp>
      <p:sp>
        <p:nvSpPr>
          <p:cNvPr id="184" name="Shape 184"/>
          <p:cNvSpPr txBox="1"/>
          <p:nvPr>
            <p:ph idx="4294967295" type="body"/>
          </p:nvPr>
        </p:nvSpPr>
        <p:spPr>
          <a:xfrm>
            <a:off x="5219288" y="2914050"/>
            <a:ext cx="1336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Summary</a:t>
            </a:r>
            <a:endParaRPr b="1" sz="2100"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625" y="219325"/>
            <a:ext cx="2272125" cy="14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025" y="3647275"/>
            <a:ext cx="1107875" cy="12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850" y="3259938"/>
            <a:ext cx="1336200" cy="10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325" y="295525"/>
            <a:ext cx="1814525" cy="13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6875" y="1775000"/>
            <a:ext cx="981100" cy="138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7600" y="1775000"/>
            <a:ext cx="1336200" cy="135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325" y="1773375"/>
            <a:ext cx="1336201" cy="9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325" y="2827225"/>
            <a:ext cx="1249826" cy="7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30313" y="3725575"/>
            <a:ext cx="720550" cy="5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22700" y="4393823"/>
            <a:ext cx="981112" cy="6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8325" y="3647275"/>
            <a:ext cx="825925" cy="6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8325" y="4393825"/>
            <a:ext cx="1625550" cy="6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4294967295"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Important?</a:t>
            </a:r>
            <a:endParaRPr/>
          </a:p>
        </p:txBody>
      </p:sp>
      <p:grpSp>
        <p:nvGrpSpPr>
          <p:cNvPr id="202" name="Shape 202"/>
          <p:cNvGrpSpPr/>
          <p:nvPr/>
        </p:nvGrpSpPr>
        <p:grpSpPr>
          <a:xfrm>
            <a:off x="431825" y="1342546"/>
            <a:ext cx="2683300" cy="3319874"/>
            <a:chOff x="431825" y="1342525"/>
            <a:chExt cx="2683300" cy="3302700"/>
          </a:xfrm>
        </p:grpSpPr>
        <p:sp>
          <p:nvSpPr>
            <p:cNvPr id="203" name="Shape 203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Shape 205"/>
          <p:cNvSpPr txBox="1"/>
          <p:nvPr>
            <p:ph idx="4294967295" type="body"/>
          </p:nvPr>
        </p:nvSpPr>
        <p:spPr>
          <a:xfrm>
            <a:off x="48919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6" name="Shape 206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Shape 207"/>
          <p:cNvSpPr txBox="1"/>
          <p:nvPr>
            <p:ph idx="4294967295" type="body"/>
          </p:nvPr>
        </p:nvSpPr>
        <p:spPr>
          <a:xfrm>
            <a:off x="876650" y="13425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Absenteeism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3221800" y="1342525"/>
            <a:ext cx="2673003" cy="3302700"/>
            <a:chOff x="3221800" y="1342525"/>
            <a:chExt cx="2673003" cy="3302700"/>
          </a:xfrm>
        </p:grpSpPr>
        <p:sp>
          <p:nvSpPr>
            <p:cNvPr id="209" name="Shape 209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Shape 211"/>
          <p:cNvSpPr txBox="1"/>
          <p:nvPr>
            <p:ph idx="4294967295" type="body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12" name="Shape 212"/>
          <p:cNvCxnSpPr/>
          <p:nvPr/>
        </p:nvCxnSpPr>
        <p:spPr>
          <a:xfrm>
            <a:off x="3647550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Shape 213"/>
          <p:cNvSpPr txBox="1"/>
          <p:nvPr>
            <p:ph idx="4294967295" type="body"/>
          </p:nvPr>
        </p:nvSpPr>
        <p:spPr>
          <a:xfrm>
            <a:off x="3723750" y="13425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Child Marriage</a:t>
            </a:r>
            <a:endParaRPr>
              <a:solidFill>
                <a:schemeClr val="lt1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and/or Pregnancy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6007125" y="1342525"/>
            <a:ext cx="2673000" cy="3302700"/>
            <a:chOff x="6007125" y="1342525"/>
            <a:chExt cx="2673000" cy="3302700"/>
          </a:xfrm>
        </p:grpSpPr>
        <p:sp>
          <p:nvSpPr>
            <p:cNvPr id="215" name="Shape 215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Shape 217"/>
          <p:cNvSpPr txBox="1"/>
          <p:nvPr>
            <p:ph idx="4294967295" type="body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18" name="Shape 218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Shape 219"/>
          <p:cNvSpPr txBox="1"/>
          <p:nvPr>
            <p:ph idx="4294967295" type="body"/>
          </p:nvPr>
        </p:nvSpPr>
        <p:spPr>
          <a:xfrm>
            <a:off x="6503425" y="1342525"/>
            <a:ext cx="21018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Basic Human Right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75" y="2160925"/>
            <a:ext cx="1890600" cy="24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825" y="2142675"/>
            <a:ext cx="1890600" cy="25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7489" y="2142675"/>
            <a:ext cx="1890600" cy="25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026700" y="372725"/>
            <a:ext cx="309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Swani Primary!</a:t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538" y="1089950"/>
            <a:ext cx="5716925" cy="37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509550" y="197475"/>
            <a:ext cx="8124900" cy="12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we have...</a:t>
            </a: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1088100" y="1454175"/>
            <a:ext cx="6967800" cy="28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Char char="●"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Distributed for 5 school terms (1 ⅔ school year)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  <a:p>
            <a:pPr indent="-457200" lvl="0" marL="457200">
              <a:spcBef>
                <a:spcPts val="0"/>
              </a:spcBef>
              <a:spcAft>
                <a:spcPts val="0"/>
              </a:spcAft>
              <a:buSzPts val="3600"/>
              <a:buFont typeface="Ubuntu"/>
              <a:buChar char="●"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Distributed over 36,000 sanitary pads to the approx. 200 girls in Class 6,7,8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239225" y="1966950"/>
            <a:ext cx="5045700" cy="17289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We need you!!</a:t>
            </a:r>
            <a:endParaRPr b="1" sz="9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325" y="152400"/>
            <a:ext cx="3554275" cy="26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725" y="2818099"/>
            <a:ext cx="2992675" cy="22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</a:t>
            </a:r>
            <a:endParaRPr/>
          </a:p>
        </p:txBody>
      </p:sp>
      <p:sp>
        <p:nvSpPr>
          <p:cNvPr id="247" name="Shape 247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Keep In Touch And Raise 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Awareness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For What We Do!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689000" y="233950"/>
            <a:ext cx="4356900" cy="3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5E61"/>
                </a:solidFill>
                <a:latin typeface="Amatic SC"/>
                <a:ea typeface="Amatic SC"/>
                <a:cs typeface="Amatic SC"/>
                <a:sym typeface="Amatic SC"/>
              </a:rPr>
              <a:t>Facebook:</a:t>
            </a:r>
            <a:endParaRPr sz="2400">
              <a:solidFill>
                <a:srgbClr val="FF5E6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https://www.facebook.com/projecttimagine/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5E61"/>
                </a:solidFill>
                <a:latin typeface="Amatic SC"/>
                <a:ea typeface="Amatic SC"/>
                <a:cs typeface="Amatic SC"/>
                <a:sym typeface="Amatic SC"/>
              </a:rPr>
              <a:t>Instagram:</a:t>
            </a:r>
            <a:endParaRPr sz="2400">
              <a:solidFill>
                <a:srgbClr val="FF5E6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3"/>
              </a:rPr>
              <a:t>https://www.instagram.com/project.imagine/?hl=en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5E61"/>
                </a:solidFill>
                <a:latin typeface="Amatic SC"/>
                <a:ea typeface="Amatic SC"/>
                <a:cs typeface="Amatic SC"/>
                <a:sym typeface="Amatic SC"/>
              </a:rPr>
              <a:t>Website:</a:t>
            </a:r>
            <a:endParaRPr sz="2400">
              <a:solidFill>
                <a:srgbClr val="FF5E6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https://www.projectimagine.net/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5E6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5E61"/>
                </a:solidFill>
                <a:latin typeface="Amatic SC"/>
                <a:ea typeface="Amatic SC"/>
                <a:cs typeface="Amatic SC"/>
                <a:sym typeface="Amatic SC"/>
              </a:rPr>
              <a:t>Email:</a:t>
            </a:r>
            <a:endParaRPr sz="2400">
              <a:solidFill>
                <a:srgbClr val="FF5E6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projectimaginekenya@gmail.com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5E61"/>
                </a:solidFill>
                <a:latin typeface="Amatic SC"/>
                <a:ea typeface="Amatic SC"/>
                <a:cs typeface="Amatic SC"/>
                <a:sym typeface="Amatic SC"/>
              </a:rPr>
              <a:t>Support us!!</a:t>
            </a:r>
            <a:endParaRPr sz="2400">
              <a:solidFill>
                <a:srgbClr val="FF5E6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509550" y="1503700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You;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Giving Girls a Chance.</a:t>
            </a: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4609150" y="4508550"/>
            <a:ext cx="4448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The </a:t>
            </a:r>
            <a:r>
              <a:rPr lang="en" sz="2400">
                <a:solidFill>
                  <a:srgbClr val="FFFFFF"/>
                </a:solidFill>
              </a:rPr>
              <a:t>Project Imagine Team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